
<file path=[Content_Types].xml><?xml version="1.0" encoding="utf-8"?>
<Types xmlns="http://schemas.openxmlformats.org/package/2006/content-types">
  <Default Extension="bin" ContentType="application/vnd.openxmlformats-officedocument.oleObject"/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9" r:id="rId1"/>
  </p:sldMasterIdLst>
  <p:notesMasterIdLst>
    <p:notesMasterId r:id="rId50"/>
  </p:notesMasterIdLst>
  <p:handoutMasterIdLst>
    <p:handoutMasterId r:id="rId51"/>
  </p:handoutMasterIdLst>
  <p:sldIdLst>
    <p:sldId id="256" r:id="rId2"/>
    <p:sldId id="258" r:id="rId3"/>
    <p:sldId id="265" r:id="rId4"/>
    <p:sldId id="270" r:id="rId5"/>
    <p:sldId id="271" r:id="rId6"/>
    <p:sldId id="340" r:id="rId7"/>
    <p:sldId id="308" r:id="rId8"/>
    <p:sldId id="274" r:id="rId9"/>
    <p:sldId id="273" r:id="rId10"/>
    <p:sldId id="275" r:id="rId11"/>
    <p:sldId id="318" r:id="rId12"/>
    <p:sldId id="298" r:id="rId13"/>
    <p:sldId id="299" r:id="rId14"/>
    <p:sldId id="319" r:id="rId15"/>
    <p:sldId id="320" r:id="rId16"/>
    <p:sldId id="300" r:id="rId17"/>
    <p:sldId id="321" r:id="rId18"/>
    <p:sldId id="326" r:id="rId19"/>
    <p:sldId id="301" r:id="rId20"/>
    <p:sldId id="327" r:id="rId21"/>
    <p:sldId id="328" r:id="rId22"/>
    <p:sldId id="329" r:id="rId23"/>
    <p:sldId id="279" r:id="rId24"/>
    <p:sldId id="330" r:id="rId25"/>
    <p:sldId id="312" r:id="rId26"/>
    <p:sldId id="302" r:id="rId27"/>
    <p:sldId id="313" r:id="rId28"/>
    <p:sldId id="331" r:id="rId29"/>
    <p:sldId id="303" r:id="rId30"/>
    <p:sldId id="314" r:id="rId31"/>
    <p:sldId id="332" r:id="rId32"/>
    <p:sldId id="304" r:id="rId33"/>
    <p:sldId id="315" r:id="rId34"/>
    <p:sldId id="305" r:id="rId35"/>
    <p:sldId id="333" r:id="rId36"/>
    <p:sldId id="306" r:id="rId37"/>
    <p:sldId id="316" r:id="rId38"/>
    <p:sldId id="307" r:id="rId39"/>
    <p:sldId id="325" r:id="rId40"/>
    <p:sldId id="334" r:id="rId41"/>
    <p:sldId id="335" r:id="rId42"/>
    <p:sldId id="324" r:id="rId43"/>
    <p:sldId id="323" r:id="rId44"/>
    <p:sldId id="336" r:id="rId45"/>
    <p:sldId id="322" r:id="rId46"/>
    <p:sldId id="309" r:id="rId47"/>
    <p:sldId id="337" r:id="rId48"/>
    <p:sldId id="292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0066"/>
    <a:srgbClr val="CC3300"/>
    <a:srgbClr val="6600FF"/>
    <a:srgbClr val="F0F0F0"/>
    <a:srgbClr val="00FFCC"/>
    <a:srgbClr val="660066"/>
    <a:srgbClr val="FF9933"/>
    <a:srgbClr val="FF66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60" autoAdjust="0"/>
  </p:normalViewPr>
  <p:slideViewPr>
    <p:cSldViewPr>
      <p:cViewPr varScale="1">
        <p:scale>
          <a:sx n="62" d="100"/>
          <a:sy n="62" d="100"/>
        </p:scale>
        <p:origin x="95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 altLang="th-TH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endParaRPr lang="th-TH" altLang="th-TH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 altLang="th-TH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fld id="{A67A06EF-FC7D-464B-9599-B1F8D581DC5D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159553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631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9EC56CE-196F-1F4B-0794-5844C02AC9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th-TH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2BC622C-22A3-B030-7A5E-88F33269C6F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0E7D9EA-F7C0-081E-9AD5-62705B880B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th-TH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5DB25D7-7FEF-4292-5396-896A9EDF19C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0E2EE3A-472D-4788-251D-1CB806A604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th-TH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2DE5D34-3470-D241-67AA-14FDF106BF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8C48A2BD-168A-7DF5-FDB9-EA9F52D2F3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th-TH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2CE8FE72-499E-5582-C1B3-FA52A4B740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F3121083-25A5-E791-D72D-6627BB9407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th-TH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63AFC96E-9047-FA21-0815-2976B32A269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026">
            <a:extLst>
              <a:ext uri="{FF2B5EF4-FFF2-40B4-BE49-F238E27FC236}">
                <a16:creationId xmlns:a16="http://schemas.microsoft.com/office/drawing/2014/main" id="{53E52B47-13CB-ABBD-BE2C-54AE05B570A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1027">
            <a:extLst>
              <a:ext uri="{FF2B5EF4-FFF2-40B4-BE49-F238E27FC236}">
                <a16:creationId xmlns:a16="http://schemas.microsoft.com/office/drawing/2014/main" id="{DB0FD0A9-1BA6-DC95-2094-3B1B2BB19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4422-12D4-45BB-90BC-D692B72B9767}" type="slidenum">
              <a:rPr lang="th-TH" altLang="th-TH" smtClean="0"/>
              <a:pPr/>
              <a:t>‹#›</a:t>
            </a:fld>
            <a:endParaRPr lang="th-TH" altLang="th-T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10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0F7C60FF-9D5E-4669-B1C1-70192814E5D4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01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25E7A32E-220B-4C4C-996D-9984EF5DEF58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091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B73F5909-BA4A-4F15-9805-8B6CA4093C6E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41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66A67CC-1C24-4EF7-8B9F-A8C629680DEA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D475037-EF0F-4DE9-8899-94B158CE2FF0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817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BBE6D496-A9DF-4D7B-9E77-84FBDE54F8D8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350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5070FDD-917B-40D7-92BE-0A5626CDE26D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295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03E5F3B0-A7D7-4044-AA04-752A986E391A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648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h-TH" altLang="th-TH"/>
              <a:t>Page </a:t>
            </a:r>
            <a:fld id="{BD56D704-6125-49DC-821E-B204482A4C04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524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C6EB00C8-658B-46C3-92B3-516152788597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53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r>
              <a:rPr lang="th-TH" altLang="th-TH"/>
              <a:t>Page </a:t>
            </a:r>
            <a:fld id="{FA826FF0-53E0-4EE1-96B6-C01459BFB4FC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53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0526" y="2525024"/>
            <a:ext cx="6912768" cy="1143000"/>
          </a:xfrm>
          <a:noFill/>
          <a:ln/>
        </p:spPr>
        <p:txBody>
          <a:bodyPr>
            <a:normAutofit fontScale="90000"/>
          </a:bodyPr>
          <a:lstStyle/>
          <a:p>
            <a:pPr algn="r"/>
            <a:r>
              <a:rPr lang="en-US" altLang="th-TH" sz="54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Chapter 3  </a:t>
            </a:r>
            <a:br>
              <a:rPr lang="en-US" altLang="th-TH" sz="54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</a:br>
            <a:r>
              <a:rPr lang="en-US" altLang="th-TH" sz="54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Software Process and Other Models</a:t>
            </a:r>
            <a:endParaRPr lang="th-TH" altLang="th-TH" sz="5400" b="1" dirty="0">
              <a:solidFill>
                <a:srgbClr val="00B05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360" y="4869160"/>
            <a:ext cx="8568952" cy="1988840"/>
          </a:xfrm>
          <a:noFill/>
          <a:ln/>
        </p:spPr>
        <p:txBody>
          <a:bodyPr>
            <a:normAutofit/>
          </a:bodyPr>
          <a:lstStyle/>
          <a:p>
            <a:pPr algn="l"/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Assit.prof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.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Juthawut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Chantharamalee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</a:p>
          <a:p>
            <a:pPr algn="l"/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Curriculum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of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Computer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Science</a:t>
            </a:r>
            <a:endParaRPr lang="th-TH" altLang="th-TH" sz="2000" b="1" dirty="0">
              <a:solidFill>
                <a:schemeClr val="bg2">
                  <a:lumMod val="95000"/>
                  <a:lumOff val="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l"/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Faculty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of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Science and Technology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, 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Suan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Dusit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University</a:t>
            </a:r>
            <a:endParaRPr lang="th-TH" altLang="th-TH" sz="2000" b="1" dirty="0">
              <a:solidFill>
                <a:schemeClr val="bg2">
                  <a:lumMod val="95000"/>
                  <a:lumOff val="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E3AB4CE-FA45-B6DC-231B-16390387A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688" y="1323888"/>
            <a:ext cx="4210223" cy="4210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60159C6-2ABD-B27A-8D76-7B03D46FE7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3432" y="434402"/>
            <a:ext cx="8548598" cy="1109007"/>
          </a:xfrm>
          <a:noFill/>
          <a:ln/>
        </p:spPr>
        <p:txBody>
          <a:bodyPr/>
          <a:lstStyle/>
          <a:p>
            <a:r>
              <a:rPr lang="en-GB" altLang="th-TH" dirty="0">
                <a:solidFill>
                  <a:srgbClr val="00B050"/>
                </a:solidFill>
              </a:rPr>
              <a:t>Evolutionary development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B98544F-9127-5D9B-5CE6-DA32662639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GB" altLang="th-TH" sz="2400" dirty="0">
                <a:solidFill>
                  <a:srgbClr val="FF0000"/>
                </a:solidFill>
              </a:rPr>
              <a:t>Problems</a:t>
            </a:r>
          </a:p>
          <a:p>
            <a:pPr lvl="1"/>
            <a:r>
              <a:rPr lang="en-GB" altLang="th-TH" sz="2000" dirty="0"/>
              <a:t>Lack of process visibility</a:t>
            </a:r>
          </a:p>
          <a:p>
            <a:pPr lvl="1"/>
            <a:r>
              <a:rPr lang="en-GB" altLang="th-TH" sz="2000" dirty="0"/>
              <a:t>Systems are often poorly structured</a:t>
            </a:r>
          </a:p>
          <a:p>
            <a:pPr lvl="1"/>
            <a:r>
              <a:rPr lang="en-GB" altLang="th-TH" sz="2000" dirty="0"/>
              <a:t>Special skills (e.g. in languages for rapid prototyping) may be required</a:t>
            </a:r>
          </a:p>
          <a:p>
            <a:r>
              <a:rPr lang="en-GB" altLang="th-TH" sz="2400" dirty="0">
                <a:solidFill>
                  <a:srgbClr val="002060"/>
                </a:solidFill>
              </a:rPr>
              <a:t>Applicability</a:t>
            </a:r>
          </a:p>
          <a:p>
            <a:pPr lvl="1"/>
            <a:r>
              <a:rPr lang="en-GB" altLang="th-TH" sz="2000" dirty="0"/>
              <a:t>For small or medium-size interactive systems</a:t>
            </a:r>
          </a:p>
          <a:p>
            <a:pPr lvl="1"/>
            <a:r>
              <a:rPr lang="en-GB" altLang="th-TH" sz="2000" dirty="0"/>
              <a:t>For parts of large systems (e.g. the user interface)</a:t>
            </a:r>
          </a:p>
          <a:p>
            <a:pPr lvl="1"/>
            <a:r>
              <a:rPr lang="en-GB" altLang="th-TH" sz="2000" dirty="0"/>
              <a:t>For short-lifetime systems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9257F708-561B-590B-9F3F-937FBE19B5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FF0066"/>
                </a:solidFill>
              </a:rPr>
              <a:t>Formal systems development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9ED57108-4B3E-4A37-9DC2-78BF56A71C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altLang="th-TH" sz="2400" dirty="0"/>
              <a:t>Based on the transformation of a mathematical specification through different representations to an executable program</a:t>
            </a:r>
          </a:p>
          <a:p>
            <a:r>
              <a:rPr lang="en-GB" altLang="th-TH" sz="2400" dirty="0"/>
              <a:t>Transformations are </a:t>
            </a:r>
            <a:r>
              <a:rPr lang="en-GB" altLang="th-TH" sz="2400" dirty="0">
                <a:solidFill>
                  <a:srgbClr val="FF0000"/>
                </a:solidFill>
              </a:rPr>
              <a:t>‘correctness-preserving’ </a:t>
            </a:r>
            <a:r>
              <a:rPr lang="en-GB" altLang="th-TH" sz="2400" dirty="0"/>
              <a:t>so it is straightforward to show that the program conforms to its specification</a:t>
            </a:r>
          </a:p>
          <a:p>
            <a:r>
              <a:rPr lang="en-GB" altLang="th-TH" sz="2400" dirty="0"/>
              <a:t>Embodied in the </a:t>
            </a:r>
            <a:r>
              <a:rPr lang="en-GB" altLang="th-TH" sz="2400" dirty="0">
                <a:solidFill>
                  <a:srgbClr val="6600FF"/>
                </a:solidFill>
              </a:rPr>
              <a:t>‘Cleanroom’ </a:t>
            </a:r>
            <a:r>
              <a:rPr lang="en-GB" altLang="th-TH" sz="2400" dirty="0"/>
              <a:t>approach to software development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CCE1FF-4D30-A25A-DDFC-C575042D4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FF0066"/>
                </a:solidFill>
              </a:rPr>
              <a:t>Formal systems development</a:t>
            </a:r>
          </a:p>
        </p:txBody>
      </p:sp>
      <p:pic>
        <p:nvPicPr>
          <p:cNvPr id="70660" name="Picture 4">
            <a:extLst>
              <a:ext uri="{FF2B5EF4-FFF2-40B4-BE49-F238E27FC236}">
                <a16:creationId xmlns:a16="http://schemas.microsoft.com/office/drawing/2014/main" id="{F8AC7B09-9F3D-6BB0-410F-279E98D60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2996952"/>
            <a:ext cx="9740200" cy="129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092EA54D-EE4D-4DC2-4AC6-0A2EFB00A1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FF0066"/>
                </a:solidFill>
              </a:rPr>
              <a:t>Formal transformations</a:t>
            </a:r>
          </a:p>
        </p:txBody>
      </p:sp>
      <p:pic>
        <p:nvPicPr>
          <p:cNvPr id="71684" name="Picture 4">
            <a:extLst>
              <a:ext uri="{FF2B5EF4-FFF2-40B4-BE49-F238E27FC236}">
                <a16:creationId xmlns:a16="http://schemas.microsoft.com/office/drawing/2014/main" id="{35CF58F7-D9B4-6106-DEE3-C21BB677A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2143172"/>
            <a:ext cx="9577064" cy="4159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7FD4C6EC-C201-9E44-E4F9-F05897F49B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>
                <a:solidFill>
                  <a:srgbClr val="FF0066"/>
                </a:solidFill>
              </a:rPr>
              <a:t>Formal systems development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363E3174-04D3-59A9-0BD3-2263225FF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altLang="th-TH" sz="2400" dirty="0">
                <a:solidFill>
                  <a:srgbClr val="FF0000"/>
                </a:solidFill>
              </a:rPr>
              <a:t>Problems</a:t>
            </a:r>
          </a:p>
          <a:p>
            <a:pPr lvl="1"/>
            <a:r>
              <a:rPr lang="en-GB" altLang="th-TH" sz="2000" dirty="0"/>
              <a:t>Need for specialised skills and training to apply the technique</a:t>
            </a:r>
          </a:p>
          <a:p>
            <a:pPr lvl="1"/>
            <a:r>
              <a:rPr lang="en-GB" altLang="th-TH" sz="2000" dirty="0"/>
              <a:t>Difficult to formally specify some aspects of the system such as the user interface</a:t>
            </a:r>
          </a:p>
          <a:p>
            <a:r>
              <a:rPr lang="en-GB" altLang="th-TH" sz="2400" dirty="0">
                <a:solidFill>
                  <a:srgbClr val="FF6600"/>
                </a:solidFill>
              </a:rPr>
              <a:t>Applicability</a:t>
            </a:r>
          </a:p>
          <a:p>
            <a:pPr lvl="1"/>
            <a:r>
              <a:rPr lang="en-GB" altLang="th-TH" sz="2000" dirty="0"/>
              <a:t>Critical systems especially those where a safety or security case must be made before the system is put into operation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59D896CA-8FDF-E16F-E493-EA484F3589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00B0F0"/>
                </a:solidFill>
              </a:rPr>
              <a:t>Reuse-oriented development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869EFDA8-0174-8AE2-5149-45CCDB630E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altLang="th-TH" sz="2400" dirty="0"/>
              <a:t>Based on systematic reuse where systems are integrated from existing components or COTS (Commercial-off-the-shelf) systems</a:t>
            </a:r>
          </a:p>
          <a:p>
            <a:r>
              <a:rPr lang="en-GB" altLang="th-TH" sz="2400" dirty="0"/>
              <a:t>Process stages</a:t>
            </a:r>
          </a:p>
          <a:p>
            <a:pPr lvl="1"/>
            <a:r>
              <a:rPr lang="en-GB" altLang="th-TH" sz="2000" dirty="0"/>
              <a:t>Component analysis</a:t>
            </a:r>
          </a:p>
          <a:p>
            <a:pPr lvl="1"/>
            <a:r>
              <a:rPr lang="en-GB" altLang="th-TH" sz="2000" dirty="0"/>
              <a:t>Requirements modification</a:t>
            </a:r>
          </a:p>
          <a:p>
            <a:pPr lvl="1"/>
            <a:r>
              <a:rPr lang="en-GB" altLang="th-TH" sz="2000" dirty="0"/>
              <a:t>System design with reuse</a:t>
            </a:r>
          </a:p>
          <a:p>
            <a:pPr lvl="1"/>
            <a:r>
              <a:rPr lang="en-GB" altLang="th-TH" sz="2000" dirty="0"/>
              <a:t>Development and integration</a:t>
            </a:r>
          </a:p>
          <a:p>
            <a:r>
              <a:rPr lang="en-GB" altLang="th-TH" sz="2400" dirty="0"/>
              <a:t>This approach is becoming more important but still limited experience with it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1FFA6980-01A7-960A-8B66-B66186F0C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>
                <a:solidFill>
                  <a:srgbClr val="00B0F0"/>
                </a:solidFill>
              </a:rPr>
              <a:t>Reuse-oriented development</a:t>
            </a:r>
          </a:p>
        </p:txBody>
      </p:sp>
      <p:pic>
        <p:nvPicPr>
          <p:cNvPr id="72708" name="Picture 4">
            <a:extLst>
              <a:ext uri="{FF2B5EF4-FFF2-40B4-BE49-F238E27FC236}">
                <a16:creationId xmlns:a16="http://schemas.microsoft.com/office/drawing/2014/main" id="{1AC753FF-668A-3A99-51FC-4D957A4FE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276872"/>
            <a:ext cx="10971252" cy="2543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15F605CD-1933-C600-1F7E-F91E270A42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>
                <a:solidFill>
                  <a:srgbClr val="FF9933"/>
                </a:solidFill>
              </a:rPr>
              <a:t>Process iteration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8623D05B-D55F-8AC2-D9E9-B45F76353C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h-TH" altLang="th-TH" sz="2400" dirty="0"/>
              <a:t>     </a:t>
            </a:r>
            <a:r>
              <a:rPr lang="en-GB" altLang="th-TH" sz="2400" dirty="0"/>
              <a:t>System requirements ALWAYS evolve in the course of a project so process iteration where earlier stages are reworked is always part of the process for large systems</a:t>
            </a:r>
          </a:p>
          <a:p>
            <a:r>
              <a:rPr lang="th-TH" altLang="th-TH" sz="2800" dirty="0"/>
              <a:t>1. </a:t>
            </a:r>
            <a:r>
              <a:rPr lang="en-GB" altLang="th-TH" sz="2800" dirty="0"/>
              <a:t>Iteration can be applied to any of the generic process models</a:t>
            </a:r>
          </a:p>
          <a:p>
            <a:r>
              <a:rPr lang="th-TH" altLang="th-TH" sz="2800" dirty="0"/>
              <a:t>2. </a:t>
            </a:r>
            <a:r>
              <a:rPr lang="en-GB" altLang="th-TH" sz="2800" dirty="0"/>
              <a:t>Two (related) approaches</a:t>
            </a:r>
          </a:p>
          <a:p>
            <a:pPr lvl="1"/>
            <a:r>
              <a:rPr lang="en-GB" altLang="th-TH" sz="2400" dirty="0"/>
              <a:t>Incremental development</a:t>
            </a:r>
          </a:p>
          <a:p>
            <a:pPr lvl="1"/>
            <a:r>
              <a:rPr lang="en-GB" altLang="th-TH" sz="2400" dirty="0"/>
              <a:t>Spiral developmen</a:t>
            </a:r>
            <a:r>
              <a:rPr lang="en-GB" altLang="th-TH" sz="2000" dirty="0"/>
              <a:t>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F076A39B-9CE8-BD1A-751F-93AFF0752E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0066FF"/>
                </a:solidFill>
              </a:rPr>
              <a:t>Incremental development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7BBFE3E1-25FA-259E-97CB-876115B090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7280" y="1916832"/>
            <a:ext cx="10058400" cy="3819414"/>
          </a:xfrm>
        </p:spPr>
        <p:txBody>
          <a:bodyPr>
            <a:normAutofit/>
          </a:bodyPr>
          <a:lstStyle/>
          <a:p>
            <a:r>
              <a:rPr lang="th-TH" altLang="th-TH" sz="2400" dirty="0"/>
              <a:t>    </a:t>
            </a:r>
            <a:r>
              <a:rPr lang="en-GB" altLang="th-TH" sz="2400" dirty="0"/>
              <a:t>Rather than deliver the system as a single delivery, the development and delivery is broken down into increments with each increment delivering part of the required functionality</a:t>
            </a:r>
          </a:p>
          <a:p>
            <a:r>
              <a:rPr lang="th-TH" altLang="th-TH" sz="2400" dirty="0"/>
              <a:t>1. </a:t>
            </a:r>
            <a:r>
              <a:rPr lang="en-GB" altLang="th-TH" sz="2400" dirty="0"/>
              <a:t>User requirements are prioritised and the highest priority requirements are included in early increments</a:t>
            </a:r>
          </a:p>
          <a:p>
            <a:r>
              <a:rPr lang="th-TH" altLang="th-TH" sz="2400" dirty="0"/>
              <a:t>2. </a:t>
            </a:r>
            <a:r>
              <a:rPr lang="en-GB" altLang="th-TH" sz="2400" dirty="0"/>
              <a:t>Once the development of an increment is started, the requirements are frozen though requirements for later increments can continue to evolve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3248EE8E-EE0A-F8E9-0A72-36F1EECB4C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>
                <a:solidFill>
                  <a:srgbClr val="0066FF"/>
                </a:solidFill>
              </a:rPr>
              <a:t>Incremental development</a:t>
            </a:r>
          </a:p>
        </p:txBody>
      </p:sp>
      <p:pic>
        <p:nvPicPr>
          <p:cNvPr id="73732" name="Picture 4">
            <a:extLst>
              <a:ext uri="{FF2B5EF4-FFF2-40B4-BE49-F238E27FC236}">
                <a16:creationId xmlns:a16="http://schemas.microsoft.com/office/drawing/2014/main" id="{7E4DA0B9-99AC-99C8-02E4-44999F0E1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86" y="2492896"/>
            <a:ext cx="10118362" cy="3065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406293F-D4FF-8BB8-08C9-8EB56999EB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h-TH" dirty="0">
                <a:solidFill>
                  <a:srgbClr val="7030A0"/>
                </a:solidFill>
              </a:rPr>
              <a:t>Outline of this presentation</a:t>
            </a:r>
            <a:endParaRPr lang="en-GB" altLang="th-TH" dirty="0">
              <a:solidFill>
                <a:srgbClr val="7030A0"/>
              </a:solidFill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861BA0B-BE93-2C91-4E03-F05490061F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th-TH" sz="2400" dirty="0">
                <a:solidFill>
                  <a:schemeClr val="tx1"/>
                </a:solidFill>
              </a:rPr>
              <a:t>1. Software process models</a:t>
            </a:r>
          </a:p>
          <a:p>
            <a:pPr marL="0" indent="0">
              <a:buNone/>
            </a:pPr>
            <a:r>
              <a:rPr lang="en-GB" altLang="th-TH" sz="2400" dirty="0">
                <a:solidFill>
                  <a:schemeClr val="tx1"/>
                </a:solidFill>
              </a:rPr>
              <a:t>2. Process iteration</a:t>
            </a:r>
          </a:p>
          <a:p>
            <a:pPr marL="0" indent="0">
              <a:buNone/>
            </a:pPr>
            <a:r>
              <a:rPr lang="en-GB" altLang="th-TH" sz="2400" dirty="0">
                <a:solidFill>
                  <a:schemeClr val="tx1"/>
                </a:solidFill>
              </a:rPr>
              <a:t>3. Software specification</a:t>
            </a:r>
          </a:p>
          <a:p>
            <a:pPr marL="0" indent="0">
              <a:buNone/>
            </a:pPr>
            <a:r>
              <a:rPr lang="en-GB" altLang="th-TH" sz="2400" dirty="0">
                <a:solidFill>
                  <a:schemeClr val="tx1"/>
                </a:solidFill>
              </a:rPr>
              <a:t>4. Software design and implementation</a:t>
            </a:r>
          </a:p>
          <a:p>
            <a:pPr marL="0" indent="0">
              <a:buNone/>
            </a:pPr>
            <a:r>
              <a:rPr lang="en-GB" altLang="th-TH" sz="2400" dirty="0">
                <a:solidFill>
                  <a:schemeClr val="tx1"/>
                </a:solidFill>
              </a:rPr>
              <a:t>5. Software validation</a:t>
            </a:r>
          </a:p>
          <a:p>
            <a:pPr marL="0" indent="0">
              <a:buNone/>
            </a:pPr>
            <a:r>
              <a:rPr lang="en-GB" altLang="th-TH" sz="2400" dirty="0">
                <a:solidFill>
                  <a:schemeClr val="tx1"/>
                </a:solidFill>
              </a:rPr>
              <a:t>6. Software evolution</a:t>
            </a:r>
          </a:p>
          <a:p>
            <a:pPr marL="0" indent="0">
              <a:buNone/>
            </a:pPr>
            <a:r>
              <a:rPr lang="en-GB" altLang="th-TH" sz="2400" dirty="0">
                <a:solidFill>
                  <a:schemeClr val="tx1"/>
                </a:solidFill>
              </a:rPr>
              <a:t>7. Automated process support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C7C796C1-6BEE-A837-7F84-CFE86D278D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7280" y="434402"/>
            <a:ext cx="8414753" cy="1109007"/>
          </a:xfrm>
        </p:spPr>
        <p:txBody>
          <a:bodyPr/>
          <a:lstStyle/>
          <a:p>
            <a:r>
              <a:rPr lang="en-GB" altLang="th-TH" sz="3613" dirty="0">
                <a:solidFill>
                  <a:srgbClr val="0066FF"/>
                </a:solidFill>
              </a:rPr>
              <a:t>Incremental development advantages</a:t>
            </a:r>
            <a:endParaRPr lang="en-GB" altLang="th-TH" dirty="0">
              <a:solidFill>
                <a:srgbClr val="0066FF"/>
              </a:solidFill>
            </a:endParaRP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2E1A3696-2B87-EEF2-1982-8A7BB3FB3C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Customer value can be delivered with each increment so system functionality is available earlier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 </a:t>
            </a:r>
            <a:r>
              <a:rPr lang="en-GB" altLang="th-TH" sz="2400" dirty="0"/>
              <a:t>Early increments act as a prototype to help elicit requirements for later increments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 </a:t>
            </a:r>
            <a:r>
              <a:rPr lang="en-GB" altLang="th-TH" sz="2400" dirty="0"/>
              <a:t>Lower risk of overall project failure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The highest priority system services tend to receive the most testing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B5D0F4C8-771C-D47B-28E4-7032A28D6D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660066"/>
                </a:solidFill>
              </a:rPr>
              <a:t>Extreme programming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9E20FDB8-4364-7F70-FA0B-1423AD502D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New approach to development based on the development and delivery of very small increments of functionality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Relies on constant code improvement, user involvement in the development team and pairwise programming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DD618B1E-BE9B-3173-D172-B0862CEB63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CC3300"/>
                </a:solidFill>
              </a:rPr>
              <a:t>Spiral development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ACCBF1EC-F88C-331A-BE98-8D21784186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Process is represented as a spiral rather than as a sequence of activities with backtracking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Each loop in the spiral represents a phase in the process.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No fixed phases such as specification or design - loops in the spiral are chosen depending on what is required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Risks are explicitly assessed and resolved throughout the process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894D54B0-02C4-9DAE-1522-22AB62563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1464" y="473250"/>
            <a:ext cx="8986784" cy="1109007"/>
          </a:xfrm>
          <a:noFill/>
          <a:ln/>
        </p:spPr>
        <p:txBody>
          <a:bodyPr/>
          <a:lstStyle/>
          <a:p>
            <a:r>
              <a:rPr lang="en-GB" altLang="th-TH">
                <a:solidFill>
                  <a:srgbClr val="CC3300"/>
                </a:solidFill>
              </a:rPr>
              <a:t>Spiral model of the software process</a:t>
            </a:r>
          </a:p>
        </p:txBody>
      </p:sp>
      <p:pic>
        <p:nvPicPr>
          <p:cNvPr id="40963" name="Picture 3">
            <a:extLst>
              <a:ext uri="{FF2B5EF4-FFF2-40B4-BE49-F238E27FC236}">
                <a16:creationId xmlns:a16="http://schemas.microsoft.com/office/drawing/2014/main" id="{8F66CAFD-237C-DD3C-3716-54119293761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454" y="1772816"/>
            <a:ext cx="8247978" cy="4639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146EA425-0D23-2243-906D-A5CD8570DA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CC3300"/>
                </a:solidFill>
              </a:rPr>
              <a:t>Spiral model sectors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C46A6C91-77CC-75FC-1FA5-085B0A824B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GB" altLang="th-TH" sz="2400" dirty="0">
                <a:solidFill>
                  <a:srgbClr val="FF0000"/>
                </a:solidFill>
              </a:rPr>
              <a:t>Objective setting</a:t>
            </a:r>
          </a:p>
          <a:p>
            <a:pPr marL="201168" lvl="1" indent="0">
              <a:lnSpc>
                <a:spcPct val="90000"/>
              </a:lnSpc>
              <a:buNone/>
            </a:pPr>
            <a:r>
              <a:rPr lang="en-GB" altLang="th-TH" sz="2000" dirty="0"/>
              <a:t>Specific objectives for the phase are identified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GB" altLang="th-TH" sz="2400" dirty="0">
                <a:solidFill>
                  <a:srgbClr val="0066FF"/>
                </a:solidFill>
              </a:rPr>
              <a:t>Risk assessment and reduction</a:t>
            </a:r>
          </a:p>
          <a:p>
            <a:pPr marL="201168" lvl="1" indent="0">
              <a:lnSpc>
                <a:spcPct val="90000"/>
              </a:lnSpc>
              <a:buNone/>
            </a:pPr>
            <a:r>
              <a:rPr lang="en-GB" altLang="th-TH" sz="2000" dirty="0"/>
              <a:t>Risks are assessed and activities put in place to reduce the key risks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GB" altLang="th-TH" sz="2400" dirty="0">
                <a:solidFill>
                  <a:srgbClr val="6600FF"/>
                </a:solidFill>
              </a:rPr>
              <a:t>Development and validation</a:t>
            </a:r>
          </a:p>
          <a:p>
            <a:pPr marL="201168" lvl="1" indent="0">
              <a:lnSpc>
                <a:spcPct val="90000"/>
              </a:lnSpc>
              <a:buNone/>
            </a:pPr>
            <a:r>
              <a:rPr lang="en-GB" altLang="th-TH" sz="2000" dirty="0"/>
              <a:t>A development model for the system is chosen  which can be any of the generic models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GB" altLang="th-TH" sz="2400" dirty="0">
                <a:solidFill>
                  <a:srgbClr val="00B0F0"/>
                </a:solidFill>
              </a:rPr>
              <a:t>Planning</a:t>
            </a:r>
          </a:p>
          <a:p>
            <a:pPr marL="201168" lvl="1" indent="0">
              <a:lnSpc>
                <a:spcPct val="90000"/>
              </a:lnSpc>
              <a:buNone/>
            </a:pPr>
            <a:r>
              <a:rPr lang="en-GB" altLang="th-TH" sz="2000" dirty="0"/>
              <a:t>The project is reviewed and the next phase of the spiral is planned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026">
            <a:extLst>
              <a:ext uri="{FF2B5EF4-FFF2-40B4-BE49-F238E27FC236}">
                <a16:creationId xmlns:a16="http://schemas.microsoft.com/office/drawing/2014/main" id="{384E4A1E-D92C-0F3E-F80D-8ACF9BA28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>
                <a:solidFill>
                  <a:schemeClr val="accent3">
                    <a:lumMod val="50000"/>
                  </a:schemeClr>
                </a:solidFill>
              </a:rPr>
              <a:t>Software specification</a:t>
            </a:r>
          </a:p>
        </p:txBody>
      </p:sp>
      <p:sp>
        <p:nvSpPr>
          <p:cNvPr id="84995" name="Rectangle 1027">
            <a:extLst>
              <a:ext uri="{FF2B5EF4-FFF2-40B4-BE49-F238E27FC236}">
                <a16:creationId xmlns:a16="http://schemas.microsoft.com/office/drawing/2014/main" id="{5248CE89-422B-3C0B-8D76-1A2A7AAD1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altLang="th-TH" sz="2400" dirty="0"/>
              <a:t>The process of establishing what services are required and the constraints on the system’s operation and development</a:t>
            </a:r>
          </a:p>
          <a:p>
            <a:r>
              <a:rPr lang="en-GB" altLang="th-TH" sz="2400" dirty="0">
                <a:solidFill>
                  <a:srgbClr val="FF0000"/>
                </a:solidFill>
              </a:rPr>
              <a:t>Requirements engineering process</a:t>
            </a:r>
          </a:p>
          <a:p>
            <a:pPr lvl="1"/>
            <a:r>
              <a:rPr lang="en-GB" altLang="th-TH" sz="2400" dirty="0"/>
              <a:t>Feasibility study</a:t>
            </a:r>
          </a:p>
          <a:p>
            <a:pPr lvl="1"/>
            <a:r>
              <a:rPr lang="en-GB" altLang="th-TH" sz="2400" dirty="0"/>
              <a:t>Requirements elicitation and analysis</a:t>
            </a:r>
          </a:p>
          <a:p>
            <a:pPr lvl="1"/>
            <a:r>
              <a:rPr lang="en-GB" altLang="th-TH" sz="2400" dirty="0"/>
              <a:t>Requirements specification</a:t>
            </a:r>
          </a:p>
          <a:p>
            <a:pPr lvl="1"/>
            <a:r>
              <a:rPr lang="en-GB" altLang="th-TH" sz="2400" dirty="0"/>
              <a:t>Requirements validation</a:t>
            </a:r>
            <a:endParaRPr lang="en-GB" altLang="th-TH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B537EDF0-87F1-59CA-60DB-FE93AC4FA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5440" y="476672"/>
            <a:ext cx="8414753" cy="1109007"/>
          </a:xfrm>
        </p:spPr>
        <p:txBody>
          <a:bodyPr/>
          <a:lstStyle/>
          <a:p>
            <a:r>
              <a:rPr lang="en-GB" altLang="th-TH" sz="3613" dirty="0">
                <a:solidFill>
                  <a:srgbClr val="0066FF"/>
                </a:solidFill>
              </a:rPr>
              <a:t>The requirements engineering process</a:t>
            </a:r>
            <a:endParaRPr lang="en-GB" altLang="th-TH" dirty="0">
              <a:solidFill>
                <a:srgbClr val="0066FF"/>
              </a:solidFill>
            </a:endParaRPr>
          </a:p>
        </p:txBody>
      </p:sp>
      <p:pic>
        <p:nvPicPr>
          <p:cNvPr id="74756" name="Picture 4">
            <a:extLst>
              <a:ext uri="{FF2B5EF4-FFF2-40B4-BE49-F238E27FC236}">
                <a16:creationId xmlns:a16="http://schemas.microsoft.com/office/drawing/2014/main" id="{5379405E-F189-F722-D251-665E7A2CA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1916832"/>
            <a:ext cx="8530771" cy="432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65348687-B818-D689-BEAD-65D72BFEAB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sz="3613">
                <a:solidFill>
                  <a:srgbClr val="0066FF"/>
                </a:solidFill>
              </a:rPr>
              <a:t>Software design and implementation</a:t>
            </a:r>
            <a:endParaRPr lang="en-GB" altLang="th-TH">
              <a:solidFill>
                <a:srgbClr val="0066FF"/>
              </a:solidFill>
            </a:endParaRP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9D9AAB88-F9CE-084B-B643-2A2F9798EE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altLang="th-TH" sz="2400" dirty="0"/>
              <a:t>The process of converting the system specification into an executable system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Software design</a:t>
            </a:r>
          </a:p>
          <a:p>
            <a:pPr lvl="1"/>
            <a:r>
              <a:rPr lang="en-GB" altLang="th-TH" sz="2000" dirty="0"/>
              <a:t>Design a software structure that realises the specification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Implementation</a:t>
            </a:r>
          </a:p>
          <a:p>
            <a:pPr lvl="1"/>
            <a:r>
              <a:rPr lang="en-GB" altLang="th-TH" sz="2000" dirty="0"/>
              <a:t>Translate this structure into an executable program</a:t>
            </a:r>
          </a:p>
          <a:p>
            <a:r>
              <a:rPr lang="th-TH" altLang="th-TH" sz="2400" dirty="0"/>
              <a:t>    </a:t>
            </a:r>
            <a:r>
              <a:rPr lang="en-GB" altLang="th-TH" sz="2400" dirty="0"/>
              <a:t>The activities of design and implementation are closely related and may be inter-leaved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DE0C0314-8B55-8169-63BB-C4F0DF794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>
                <a:solidFill>
                  <a:srgbClr val="0066FF"/>
                </a:solidFill>
              </a:rPr>
              <a:t>Design process activities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B01D6C04-FC22-41CF-5E50-04DE08805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h-TH" altLang="th-TH" sz="2400" dirty="0"/>
              <a:t>1. </a:t>
            </a:r>
            <a:r>
              <a:rPr lang="en-GB" altLang="th-TH" sz="2400" dirty="0"/>
              <a:t>Architectural design</a:t>
            </a:r>
          </a:p>
          <a:p>
            <a:r>
              <a:rPr lang="th-TH" altLang="th-TH" sz="2400" dirty="0"/>
              <a:t>2. </a:t>
            </a:r>
            <a:r>
              <a:rPr lang="en-GB" altLang="th-TH" sz="2400" dirty="0"/>
              <a:t>Abstract specification</a:t>
            </a:r>
          </a:p>
          <a:p>
            <a:r>
              <a:rPr lang="th-TH" altLang="th-TH" sz="2400" dirty="0"/>
              <a:t>3. </a:t>
            </a:r>
            <a:r>
              <a:rPr lang="en-GB" altLang="th-TH" sz="2400" dirty="0"/>
              <a:t>Interface design</a:t>
            </a:r>
          </a:p>
          <a:p>
            <a:r>
              <a:rPr lang="th-TH" altLang="th-TH" sz="2400" dirty="0"/>
              <a:t>4. </a:t>
            </a:r>
            <a:r>
              <a:rPr lang="en-GB" altLang="th-TH" sz="2400" dirty="0"/>
              <a:t>Component design</a:t>
            </a:r>
          </a:p>
          <a:p>
            <a:r>
              <a:rPr lang="th-TH" altLang="th-TH" sz="2400" dirty="0"/>
              <a:t>5. </a:t>
            </a:r>
            <a:r>
              <a:rPr lang="en-GB" altLang="th-TH" sz="2400" dirty="0"/>
              <a:t>Data structure design</a:t>
            </a:r>
          </a:p>
          <a:p>
            <a:r>
              <a:rPr lang="th-TH" altLang="th-TH" sz="2400" dirty="0"/>
              <a:t>6. </a:t>
            </a:r>
            <a:r>
              <a:rPr lang="en-GB" altLang="th-TH" sz="2400" dirty="0"/>
              <a:t>Algorithm design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AE95242D-BDD5-E2F3-1FB8-4D10431785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0066FF"/>
                </a:solidFill>
              </a:rPr>
              <a:t>The software design process</a:t>
            </a:r>
          </a:p>
        </p:txBody>
      </p:sp>
      <p:pic>
        <p:nvPicPr>
          <p:cNvPr id="75781" name="Picture 5">
            <a:extLst>
              <a:ext uri="{FF2B5EF4-FFF2-40B4-BE49-F238E27FC236}">
                <a16:creationId xmlns:a16="http://schemas.microsoft.com/office/drawing/2014/main" id="{E1340EE2-344D-96C2-C5AF-6A0378ECB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72" y="2132856"/>
            <a:ext cx="10091513" cy="39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9E05D2D-4414-A8F2-0EF3-40BF17557E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altLang="th-TH" dirty="0">
                <a:solidFill>
                  <a:srgbClr val="7030A0"/>
                </a:solidFill>
              </a:rPr>
              <a:t>The software process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9802DF4-557E-DC3A-9F94-9C597E3D4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GB" altLang="th-TH" sz="2800" dirty="0"/>
              <a:t>A structured set of activities required to develop a software system</a:t>
            </a:r>
          </a:p>
          <a:p>
            <a:pPr lvl="1"/>
            <a:r>
              <a:rPr lang="en-GB" altLang="th-TH" sz="2400" dirty="0">
                <a:solidFill>
                  <a:srgbClr val="FF0000"/>
                </a:solidFill>
              </a:rPr>
              <a:t>Specification</a:t>
            </a:r>
          </a:p>
          <a:p>
            <a:pPr lvl="1"/>
            <a:r>
              <a:rPr lang="en-GB" altLang="th-TH" sz="2400" dirty="0">
                <a:solidFill>
                  <a:srgbClr val="FF0000"/>
                </a:solidFill>
              </a:rPr>
              <a:t>Design</a:t>
            </a:r>
          </a:p>
          <a:p>
            <a:pPr lvl="1"/>
            <a:r>
              <a:rPr lang="en-GB" altLang="th-TH" sz="2400" dirty="0">
                <a:solidFill>
                  <a:srgbClr val="FF0000"/>
                </a:solidFill>
              </a:rPr>
              <a:t>Validation</a:t>
            </a:r>
          </a:p>
          <a:p>
            <a:pPr lvl="1"/>
            <a:r>
              <a:rPr lang="en-GB" altLang="th-TH" sz="2400" dirty="0">
                <a:solidFill>
                  <a:srgbClr val="FF0000"/>
                </a:solidFill>
              </a:rPr>
              <a:t>Evolution</a:t>
            </a:r>
          </a:p>
          <a:p>
            <a:r>
              <a:rPr lang="en-GB" altLang="th-TH" sz="2800" dirty="0"/>
              <a:t>A software process model is an abstract representation of a process. It presents a description of a process from some particular perspective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B3A43EFA-B72C-889E-B3CA-CD5FD54449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>
                <a:solidFill>
                  <a:srgbClr val="0066FF"/>
                </a:solidFill>
              </a:rPr>
              <a:t>Design methods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EF37EEA9-2DB1-52F3-113D-0D83AAB672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altLang="th-TH" sz="2400" dirty="0"/>
              <a:t>Systematic approaches to developing a software design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The design is usually documented as a set of graphical models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Possible models</a:t>
            </a:r>
          </a:p>
          <a:p>
            <a:pPr lvl="1"/>
            <a:r>
              <a:rPr lang="en-GB" altLang="th-TH" sz="2000" dirty="0"/>
              <a:t>Data-flow model</a:t>
            </a:r>
          </a:p>
          <a:p>
            <a:pPr lvl="1"/>
            <a:r>
              <a:rPr lang="en-GB" altLang="th-TH" sz="2000" dirty="0"/>
              <a:t>Entity-relation-attribute model</a:t>
            </a:r>
          </a:p>
          <a:p>
            <a:pPr lvl="1"/>
            <a:r>
              <a:rPr lang="en-GB" altLang="th-TH" sz="2000" dirty="0"/>
              <a:t>Structural model</a:t>
            </a:r>
          </a:p>
          <a:p>
            <a:pPr lvl="1"/>
            <a:r>
              <a:rPr lang="en-GB" altLang="th-TH" sz="2000" dirty="0"/>
              <a:t>Object models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4787CF1C-43ED-A506-C97E-A920BD2AD4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0066FF"/>
                </a:solidFill>
              </a:rPr>
              <a:t>Programming and debugging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1BEDEA15-FFA4-6A4F-4D7E-62F3FC410D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Translating a design into a program and removing errors from that program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Programming is a personal activity - there is no generic programming process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Programmers carry out some program testing to discover faults in the program and remove these faults in the debugging process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C9E0E377-D4E2-580A-77A5-0F7675A5C2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0066FF"/>
                </a:solidFill>
              </a:rPr>
              <a:t>The debugging process</a:t>
            </a:r>
          </a:p>
        </p:txBody>
      </p:sp>
      <p:pic>
        <p:nvPicPr>
          <p:cNvPr id="76804" name="Picture 4">
            <a:extLst>
              <a:ext uri="{FF2B5EF4-FFF2-40B4-BE49-F238E27FC236}">
                <a16:creationId xmlns:a16="http://schemas.microsoft.com/office/drawing/2014/main" id="{414B3011-A398-BB97-F945-6BB96A920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464" y="2825165"/>
            <a:ext cx="10657184" cy="1227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B711A5C2-24A3-D26F-4F8E-FADED59C96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0066FF"/>
                </a:solidFill>
              </a:rPr>
              <a:t>Software validation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99B78078-3E1C-EE29-1789-89EC416A6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Verification and validation is intended to show that a system conforms to its specification and meets the requirements of the system customer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Involves checking and review processes and system testing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System testing involves executing the system with test cases that are derived from the specification of the real data to be processed by the system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8851D4D-3EAC-5FCB-9B08-3E4B582F7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0066FF"/>
                </a:solidFill>
              </a:rPr>
              <a:t>The testing process</a:t>
            </a:r>
          </a:p>
        </p:txBody>
      </p:sp>
      <p:pic>
        <p:nvPicPr>
          <p:cNvPr id="77828" name="Picture 4">
            <a:extLst>
              <a:ext uri="{FF2B5EF4-FFF2-40B4-BE49-F238E27FC236}">
                <a16:creationId xmlns:a16="http://schemas.microsoft.com/office/drawing/2014/main" id="{71C99677-F146-B385-3BA1-439195B6844C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56" y="2060848"/>
            <a:ext cx="9145016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B9B1750F-0939-5BCA-4524-5AAFA1F72D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0066FF"/>
                </a:solidFill>
              </a:rPr>
              <a:t>Testing stages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377A3127-5F91-6D08-D9B3-4B9C92FC8D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1464" y="1916832"/>
            <a:ext cx="8089326" cy="4464496"/>
          </a:xfrm>
        </p:spPr>
        <p:txBody>
          <a:bodyPr>
            <a:normAutofit/>
          </a:bodyPr>
          <a:lstStyle/>
          <a:p>
            <a:r>
              <a:rPr lang="th-TH" altLang="th-TH" sz="2400" dirty="0">
                <a:solidFill>
                  <a:srgbClr val="00B0F0"/>
                </a:solidFill>
              </a:rPr>
              <a:t>1. </a:t>
            </a:r>
            <a:r>
              <a:rPr lang="en-GB" altLang="th-TH" sz="2400" dirty="0">
                <a:solidFill>
                  <a:srgbClr val="00B0F0"/>
                </a:solidFill>
              </a:rPr>
              <a:t>Unit testing</a:t>
            </a:r>
          </a:p>
          <a:p>
            <a:pPr lvl="1"/>
            <a:r>
              <a:rPr lang="en-GB" altLang="th-TH" sz="2000" dirty="0"/>
              <a:t>Individual components are tested</a:t>
            </a:r>
          </a:p>
          <a:p>
            <a:r>
              <a:rPr lang="th-TH" altLang="th-TH" sz="2400" dirty="0">
                <a:solidFill>
                  <a:srgbClr val="FF0000"/>
                </a:solidFill>
              </a:rPr>
              <a:t>2. </a:t>
            </a:r>
            <a:r>
              <a:rPr lang="en-GB" altLang="th-TH" sz="2400" dirty="0">
                <a:solidFill>
                  <a:srgbClr val="FF0000"/>
                </a:solidFill>
              </a:rPr>
              <a:t>Module testing</a:t>
            </a:r>
          </a:p>
          <a:p>
            <a:pPr lvl="1"/>
            <a:r>
              <a:rPr lang="en-GB" altLang="th-TH" sz="2000" dirty="0"/>
              <a:t>Related collections of dependent components are tested</a:t>
            </a:r>
          </a:p>
          <a:p>
            <a:r>
              <a:rPr lang="th-TH" altLang="th-TH" sz="2400" dirty="0">
                <a:solidFill>
                  <a:srgbClr val="002060"/>
                </a:solidFill>
              </a:rPr>
              <a:t>3. </a:t>
            </a:r>
            <a:r>
              <a:rPr lang="en-GB" altLang="th-TH" sz="2400" dirty="0">
                <a:solidFill>
                  <a:srgbClr val="002060"/>
                </a:solidFill>
              </a:rPr>
              <a:t>Sub-system testing</a:t>
            </a:r>
          </a:p>
          <a:p>
            <a:pPr lvl="1"/>
            <a:r>
              <a:rPr lang="en-GB" altLang="th-TH" sz="2000" dirty="0"/>
              <a:t>Modules are integrated into sub-systems and tested. The focus here should be on interface testing</a:t>
            </a:r>
          </a:p>
          <a:p>
            <a:r>
              <a:rPr lang="th-TH" altLang="th-TH" sz="2400" dirty="0">
                <a:solidFill>
                  <a:srgbClr val="6600FF"/>
                </a:solidFill>
              </a:rPr>
              <a:t>4. </a:t>
            </a:r>
            <a:r>
              <a:rPr lang="en-GB" altLang="th-TH" sz="2400" dirty="0">
                <a:solidFill>
                  <a:srgbClr val="6600FF"/>
                </a:solidFill>
              </a:rPr>
              <a:t>System testing</a:t>
            </a:r>
          </a:p>
          <a:p>
            <a:pPr lvl="1"/>
            <a:r>
              <a:rPr lang="en-GB" altLang="th-TH" sz="2000" dirty="0"/>
              <a:t>Testing of the system as a whole. Testing of emergent properties</a:t>
            </a:r>
          </a:p>
          <a:p>
            <a:r>
              <a:rPr lang="th-TH" altLang="th-TH" sz="2400" dirty="0">
                <a:solidFill>
                  <a:srgbClr val="CC3300"/>
                </a:solidFill>
              </a:rPr>
              <a:t>5. </a:t>
            </a:r>
            <a:r>
              <a:rPr lang="en-GB" altLang="th-TH" sz="2400" dirty="0">
                <a:solidFill>
                  <a:srgbClr val="CC3300"/>
                </a:solidFill>
              </a:rPr>
              <a:t>Acceptance testing</a:t>
            </a:r>
          </a:p>
          <a:p>
            <a:pPr lvl="1"/>
            <a:r>
              <a:rPr lang="en-GB" altLang="th-TH" sz="2000" dirty="0"/>
              <a:t>Testing with customer data to check that it is acceptable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2260329F-95E6-33F7-8EF8-C563F83E03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0066FF"/>
                </a:solidFill>
              </a:rPr>
              <a:t>Testing phases</a:t>
            </a:r>
          </a:p>
        </p:txBody>
      </p:sp>
      <p:pic>
        <p:nvPicPr>
          <p:cNvPr id="78852" name="Picture 4">
            <a:extLst>
              <a:ext uri="{FF2B5EF4-FFF2-40B4-BE49-F238E27FC236}">
                <a16:creationId xmlns:a16="http://schemas.microsoft.com/office/drawing/2014/main" id="{D19786B3-FE9B-2027-01DC-DA338A2D46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2218015"/>
            <a:ext cx="9178388" cy="3947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FA791F02-6F8F-EE10-B47F-A83901903F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>
                <a:solidFill>
                  <a:srgbClr val="0066FF"/>
                </a:solidFill>
              </a:rPr>
              <a:t>Software evolution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E66F0E44-D251-DA33-2FD4-3CBD23417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Software is inherently flexible and can change.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As requirements change through changing business circumstances, the software that supports the business must also evolve and change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Although there has been a demarcation between development and evolution (maintenance) this is increasingly irrelevant as fewer and fewer systems are completely new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26162741-2CEB-C724-1EC5-471888EAD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0066FF"/>
                </a:solidFill>
              </a:rPr>
              <a:t>System evolution</a:t>
            </a:r>
          </a:p>
        </p:txBody>
      </p:sp>
      <p:pic>
        <p:nvPicPr>
          <p:cNvPr id="79876" name="Picture 4">
            <a:extLst>
              <a:ext uri="{FF2B5EF4-FFF2-40B4-BE49-F238E27FC236}">
                <a16:creationId xmlns:a16="http://schemas.microsoft.com/office/drawing/2014/main" id="{BC7FFB7F-B78D-35DB-2C3A-F1C1780816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464" y="2348880"/>
            <a:ext cx="10058400" cy="327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AAE245B4-048A-D45E-FA93-D13F46B31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sz="3613">
                <a:solidFill>
                  <a:srgbClr val="0066FF"/>
                </a:solidFill>
              </a:rPr>
              <a:t>Automated process support (CASE)</a:t>
            </a:r>
            <a:endParaRPr lang="en-GB" altLang="th-TH">
              <a:solidFill>
                <a:srgbClr val="0066FF"/>
              </a:solidFill>
            </a:endParaRP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80F6C5C6-906C-16CA-D0FF-BD5091128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Computer-aided software engineering (CASE) is software to support software development and evolution processes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Activity automation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altLang="th-TH" sz="2000" dirty="0"/>
              <a:t> </a:t>
            </a:r>
            <a:r>
              <a:rPr lang="en-GB" altLang="th-TH" sz="2000" dirty="0"/>
              <a:t>Graphical editors for system model development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altLang="th-TH" sz="2000" dirty="0"/>
              <a:t> </a:t>
            </a:r>
            <a:r>
              <a:rPr lang="en-GB" altLang="th-TH" sz="2000" dirty="0"/>
              <a:t>Data dictionary to manage design entities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altLang="th-TH" sz="2000" dirty="0"/>
              <a:t> </a:t>
            </a:r>
            <a:r>
              <a:rPr lang="en-GB" altLang="th-TH" sz="2000" dirty="0"/>
              <a:t>Graphical UI builder for user interface construction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altLang="th-TH" sz="2000" dirty="0"/>
              <a:t> </a:t>
            </a:r>
            <a:r>
              <a:rPr lang="en-GB" altLang="th-TH" sz="2000" dirty="0"/>
              <a:t>Debuggers to support program fault finding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altLang="th-TH" sz="2000" dirty="0"/>
              <a:t> </a:t>
            </a:r>
            <a:r>
              <a:rPr lang="en-GB" altLang="th-TH" sz="2000" dirty="0"/>
              <a:t>Automated translators to generate new versions of a program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30B4D04-1F4A-5122-30E9-1591D9BC5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3432" y="620688"/>
            <a:ext cx="8548598" cy="1109007"/>
          </a:xfrm>
          <a:noFill/>
          <a:ln/>
        </p:spPr>
        <p:txBody>
          <a:bodyPr>
            <a:normAutofit/>
          </a:bodyPr>
          <a:lstStyle/>
          <a:p>
            <a:r>
              <a:rPr lang="en-GB" altLang="th-TH" sz="4400" dirty="0">
                <a:solidFill>
                  <a:srgbClr val="7030A0"/>
                </a:solidFill>
              </a:rPr>
              <a:t>Generic software process models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C5A0120-A009-9185-B8D2-EDFC0DAB7B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GB" altLang="th-TH" sz="2800" dirty="0">
                <a:solidFill>
                  <a:srgbClr val="FF0000"/>
                </a:solidFill>
              </a:rPr>
              <a:t>1. The waterfall model</a:t>
            </a:r>
          </a:p>
          <a:p>
            <a:pPr lvl="1"/>
            <a:r>
              <a:rPr lang="en-GB" altLang="th-TH" sz="2400" dirty="0"/>
              <a:t>Separate and distinct phases of specification and development</a:t>
            </a:r>
          </a:p>
          <a:p>
            <a:r>
              <a:rPr lang="en-GB" altLang="th-TH" sz="2800" dirty="0">
                <a:solidFill>
                  <a:srgbClr val="002060"/>
                </a:solidFill>
              </a:rPr>
              <a:t>2. Evolutionary development</a:t>
            </a:r>
          </a:p>
          <a:p>
            <a:pPr lvl="1"/>
            <a:r>
              <a:rPr lang="en-GB" altLang="th-TH" sz="2400" dirty="0"/>
              <a:t>Specification and development are interleaved</a:t>
            </a:r>
          </a:p>
          <a:p>
            <a:r>
              <a:rPr lang="en-GB" altLang="th-TH" sz="2800" dirty="0">
                <a:solidFill>
                  <a:srgbClr val="FF0066"/>
                </a:solidFill>
              </a:rPr>
              <a:t>3. Formal systems development</a:t>
            </a:r>
          </a:p>
          <a:p>
            <a:pPr lvl="1"/>
            <a:r>
              <a:rPr lang="en-GB" altLang="th-TH" sz="2400" dirty="0"/>
              <a:t>A mathematical system model is formally transformed to an implementation</a:t>
            </a:r>
          </a:p>
          <a:p>
            <a:r>
              <a:rPr lang="en-GB" altLang="th-TH" sz="2800" dirty="0">
                <a:solidFill>
                  <a:srgbClr val="00B0F0"/>
                </a:solidFill>
              </a:rPr>
              <a:t>4. Reuse-based development</a:t>
            </a:r>
          </a:p>
          <a:p>
            <a:pPr lvl="1"/>
            <a:r>
              <a:rPr lang="en-GB" altLang="th-TH" sz="2400" dirty="0"/>
              <a:t>The system is assembled from existing components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A3E8F8BC-C69A-6BA4-86AB-0199949410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 dirty="0">
                <a:solidFill>
                  <a:srgbClr val="0066FF"/>
                </a:solidFill>
              </a:rPr>
              <a:t>Case technology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7D74F1A2-2B09-9B9D-B0D0-C34E1968D9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altLang="th-TH" sz="2400" dirty="0"/>
              <a:t>Case technology has led to significant improvements in the software process though not the order of magnitude improvements that were once predicted</a:t>
            </a:r>
          </a:p>
          <a:p>
            <a:pPr lvl="1"/>
            <a:r>
              <a:rPr lang="en-GB" altLang="th-TH" sz="2000" dirty="0"/>
              <a:t>Software engineering requires creative thought - this is not readily automatable</a:t>
            </a:r>
          </a:p>
          <a:p>
            <a:pPr lvl="1"/>
            <a:r>
              <a:rPr lang="en-GB" altLang="th-TH" sz="2000" dirty="0"/>
              <a:t>Software engineering is a team activity and, for large projects, much time is spent in team interactions. CASE technology does not really support these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D0C7A469-C6B7-DB46-A2D6-5F0B7B3E82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>
                <a:solidFill>
                  <a:srgbClr val="0066FF"/>
                </a:solidFill>
              </a:rPr>
              <a:t>CASE classification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30759E8B-59C7-968D-D723-5FA446083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altLang="th-TH" sz="2400" dirty="0"/>
              <a:t>Classification helps us understand the different types of CASE tools and their support for process activities</a:t>
            </a:r>
          </a:p>
          <a:p>
            <a:r>
              <a:rPr lang="th-TH" altLang="th-TH" sz="2400" dirty="0"/>
              <a:t>1. </a:t>
            </a:r>
            <a:r>
              <a:rPr lang="en-GB" altLang="th-TH" sz="2400" dirty="0"/>
              <a:t>Functional perspective</a:t>
            </a:r>
          </a:p>
          <a:p>
            <a:pPr lvl="1"/>
            <a:r>
              <a:rPr lang="en-GB" altLang="th-TH" sz="2000" dirty="0"/>
              <a:t>Tools are classified according to their specific function</a:t>
            </a:r>
          </a:p>
          <a:p>
            <a:r>
              <a:rPr lang="th-TH" altLang="th-TH" sz="2400" dirty="0"/>
              <a:t>2. </a:t>
            </a:r>
            <a:r>
              <a:rPr lang="en-GB" altLang="th-TH" sz="2400" dirty="0"/>
              <a:t>Process perspective</a:t>
            </a:r>
          </a:p>
          <a:p>
            <a:pPr lvl="1"/>
            <a:r>
              <a:rPr lang="en-GB" altLang="th-TH" sz="2000" dirty="0"/>
              <a:t>Tools are classified according to process activities that are supported</a:t>
            </a:r>
          </a:p>
          <a:p>
            <a:r>
              <a:rPr lang="th-TH" altLang="th-TH" sz="2400" dirty="0"/>
              <a:t>3. </a:t>
            </a:r>
            <a:r>
              <a:rPr lang="en-GB" altLang="th-TH" sz="2400" dirty="0"/>
              <a:t>Integration perspective</a:t>
            </a:r>
          </a:p>
          <a:p>
            <a:pPr lvl="1"/>
            <a:r>
              <a:rPr lang="en-GB" altLang="th-TH" sz="2000" dirty="0"/>
              <a:t>Tools are classified according to their organisation into integrated units	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0336A7DA-25A2-9AC4-21D3-A2570D7E17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>
                <a:solidFill>
                  <a:srgbClr val="0066FF"/>
                </a:solidFill>
              </a:rPr>
              <a:t>Functional tool classification</a:t>
            </a:r>
          </a:p>
        </p:txBody>
      </p:sp>
      <p:graphicFrame>
        <p:nvGraphicFramePr>
          <p:cNvPr id="105478" name="Object 6">
            <a:extLst>
              <a:ext uri="{FF2B5EF4-FFF2-40B4-BE49-F238E27FC236}">
                <a16:creationId xmlns:a16="http://schemas.microsoft.com/office/drawing/2014/main" id="{E0CBEE0A-FCC7-91DC-588D-660F8997EF24}"/>
              </a:ext>
            </a:extLst>
          </p:cNvPr>
          <p:cNvGraphicFramePr>
            <a:graphicFrameLocks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2007534662"/>
              </p:ext>
            </p:extLst>
          </p:nvPr>
        </p:nvGraphicFramePr>
        <p:xfrm>
          <a:off x="2567608" y="1412777"/>
          <a:ext cx="7218710" cy="496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486809" imgH="7796440" progId="Word.Document.8">
                  <p:embed/>
                </p:oleObj>
              </mc:Choice>
              <mc:Fallback>
                <p:oleObj name="Document" r:id="rId3" imgW="5486809" imgH="7796440" progId="Word.Document.8">
                  <p:embed/>
                  <p:pic>
                    <p:nvPicPr>
                      <p:cNvPr id="105478" name="Object 6">
                        <a:extLst>
                          <a:ext uri="{FF2B5EF4-FFF2-40B4-BE49-F238E27FC236}">
                            <a16:creationId xmlns:a16="http://schemas.microsoft.com/office/drawing/2014/main" id="{E0CBEE0A-FCC7-91DC-588D-660F8997EF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 l="11827" t="57069"/>
                      <a:stretch>
                        <a:fillRect/>
                      </a:stretch>
                    </p:blipFill>
                    <p:spPr bwMode="auto">
                      <a:xfrm>
                        <a:off x="2567608" y="1412777"/>
                        <a:ext cx="7218710" cy="49685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1CE9EE6C-6F88-20E0-5807-5FADDB18AE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5574" y="5200863"/>
            <a:ext cx="7801294" cy="1109007"/>
          </a:xfrm>
        </p:spPr>
        <p:txBody>
          <a:bodyPr/>
          <a:lstStyle/>
          <a:p>
            <a:r>
              <a:rPr lang="en-GB" altLang="th-TH" sz="3212"/>
              <a:t>Activity-based classification</a:t>
            </a:r>
            <a:endParaRPr lang="en-GB" altLang="th-TH"/>
          </a:p>
        </p:txBody>
      </p:sp>
      <p:graphicFrame>
        <p:nvGraphicFramePr>
          <p:cNvPr id="104452" name="Object 4">
            <a:extLst>
              <a:ext uri="{FF2B5EF4-FFF2-40B4-BE49-F238E27FC236}">
                <a16:creationId xmlns:a16="http://schemas.microsoft.com/office/drawing/2014/main" id="{3DACE268-B827-A28F-2AE8-18E6C689BD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6890" y="229450"/>
          <a:ext cx="8068985" cy="6241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4242816" progId="Word.Document.8">
                  <p:embed/>
                </p:oleObj>
              </mc:Choice>
              <mc:Fallback>
                <p:oleObj name="Document" r:id="rId2" imgW="5486400" imgH="4242816" progId="Word.Document.8">
                  <p:embed/>
                  <p:pic>
                    <p:nvPicPr>
                      <p:cNvPr id="104452" name="Object 4">
                        <a:extLst>
                          <a:ext uri="{FF2B5EF4-FFF2-40B4-BE49-F238E27FC236}">
                            <a16:creationId xmlns:a16="http://schemas.microsoft.com/office/drawing/2014/main" id="{3DACE268-B827-A28F-2AE8-18E6C689BD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6890" y="229450"/>
                        <a:ext cx="8068985" cy="62413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DDA373A6-B9CE-D5D4-1AF4-9A3440C3B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>
                <a:solidFill>
                  <a:srgbClr val="0066FF"/>
                </a:solidFill>
              </a:rPr>
              <a:t>CASE integration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C2150BBC-6406-76AA-65C2-3BA3E8DB67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altLang="th-TH" sz="2400" dirty="0">
                <a:solidFill>
                  <a:srgbClr val="FF0066"/>
                </a:solidFill>
              </a:rPr>
              <a:t>1. </a:t>
            </a:r>
            <a:r>
              <a:rPr lang="en-GB" altLang="th-TH" sz="2400" dirty="0">
                <a:solidFill>
                  <a:srgbClr val="FF0066"/>
                </a:solidFill>
              </a:rPr>
              <a:t>Tools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th-TH" sz="2000" dirty="0"/>
              <a:t>Support individual process tasks such as design consistency checking, text editing, etc.</a:t>
            </a:r>
          </a:p>
          <a:p>
            <a:pPr marL="0" indent="0">
              <a:buNone/>
            </a:pPr>
            <a:r>
              <a:rPr lang="th-TH" altLang="th-TH" sz="2400" dirty="0">
                <a:solidFill>
                  <a:srgbClr val="CC3300"/>
                </a:solidFill>
              </a:rPr>
              <a:t>2.  </a:t>
            </a:r>
            <a:r>
              <a:rPr lang="en-GB" altLang="th-TH" sz="2400" dirty="0">
                <a:solidFill>
                  <a:srgbClr val="CC3300"/>
                </a:solidFill>
              </a:rPr>
              <a:t>Workbenches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th-TH" sz="2000" dirty="0"/>
              <a:t>Support a process phase such as specification or design, Normally include a number of integrated tools</a:t>
            </a:r>
          </a:p>
          <a:p>
            <a:pPr marL="0" indent="0">
              <a:buNone/>
            </a:pPr>
            <a:r>
              <a:rPr lang="th-TH" altLang="th-TH" sz="2400" dirty="0">
                <a:solidFill>
                  <a:srgbClr val="6600FF"/>
                </a:solidFill>
              </a:rPr>
              <a:t>3. </a:t>
            </a:r>
            <a:r>
              <a:rPr lang="en-GB" altLang="th-TH" sz="2400" dirty="0">
                <a:solidFill>
                  <a:srgbClr val="6600FF"/>
                </a:solidFill>
              </a:rPr>
              <a:t>Environments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altLang="th-TH" sz="2000" dirty="0"/>
              <a:t>Support all or a substantial part of an entire software process. Normally include several integrated workbenches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6F29D928-9B49-7305-FD25-873E9B6F29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9456" y="548680"/>
            <a:ext cx="8395632" cy="1109007"/>
          </a:xfrm>
          <a:noFill/>
          <a:ln/>
        </p:spPr>
        <p:txBody>
          <a:bodyPr>
            <a:normAutofit fontScale="90000"/>
          </a:bodyPr>
          <a:lstStyle/>
          <a:p>
            <a:r>
              <a:rPr lang="en-GB" altLang="th-TH" dirty="0">
                <a:solidFill>
                  <a:srgbClr val="0066FF"/>
                </a:solidFill>
              </a:rPr>
              <a:t>Tools, workbenches, environments</a:t>
            </a:r>
          </a:p>
        </p:txBody>
      </p:sp>
      <p:pic>
        <p:nvPicPr>
          <p:cNvPr id="101379" name="Picture 3">
            <a:extLst>
              <a:ext uri="{FF2B5EF4-FFF2-40B4-BE49-F238E27FC236}">
                <a16:creationId xmlns:a16="http://schemas.microsoft.com/office/drawing/2014/main" id="{B24AA09A-2D19-ADBA-2FF5-C1AB551F931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033" y="1772816"/>
            <a:ext cx="6534295" cy="4799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026">
            <a:extLst>
              <a:ext uri="{FF2B5EF4-FFF2-40B4-BE49-F238E27FC236}">
                <a16:creationId xmlns:a16="http://schemas.microsoft.com/office/drawing/2014/main" id="{09443A6A-236E-9AE3-878B-D4F85D5290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>
                <a:solidFill>
                  <a:srgbClr val="0066FF"/>
                </a:solidFill>
              </a:rPr>
              <a:t>Key points</a:t>
            </a:r>
          </a:p>
        </p:txBody>
      </p:sp>
      <p:sp>
        <p:nvSpPr>
          <p:cNvPr id="96259" name="Rectangle 1027">
            <a:extLst>
              <a:ext uri="{FF2B5EF4-FFF2-40B4-BE49-F238E27FC236}">
                <a16:creationId xmlns:a16="http://schemas.microsoft.com/office/drawing/2014/main" id="{097AE8CB-AC2B-3E6C-A734-1A466B9DD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altLang="th-TH" sz="2400" dirty="0"/>
              <a:t>       </a:t>
            </a:r>
            <a:r>
              <a:rPr lang="en-GB" altLang="th-TH" sz="2400" dirty="0"/>
              <a:t>Software processes are the activities involved in producing and evolving a software system. They are represented in a software process model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General activities are specification, design and implementation, validation and evolution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Generic process models describe the organisation of software processes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Iterative process models describe the software process as a cycle of activities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1E7794E5-7BF1-7D61-2486-6F1E67C2A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>
                <a:solidFill>
                  <a:srgbClr val="0066FF"/>
                </a:solidFill>
              </a:rPr>
              <a:t>Key points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6E84438E-C1E9-08A9-5364-C71C887DCA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Requirements engineering is the process of developing a software specification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Design and implementation processes transform the specification to an executable program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Validation involves checking that the system meets to its specification and user needs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Evolution is concerned with modifying the system after it is in use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altLang="th-TH" sz="2400" dirty="0"/>
              <a:t> </a:t>
            </a:r>
            <a:r>
              <a:rPr lang="en-GB" altLang="th-TH" sz="2400" dirty="0"/>
              <a:t>CASE technology supports software process activities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E6AA15AE-DAFE-4E1E-B05F-F57962FD3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green and black text with a question mark and a question mark&#10;&#10;Description automatically generated">
            <a:extLst>
              <a:ext uri="{FF2B5EF4-FFF2-40B4-BE49-F238E27FC236}">
                <a16:creationId xmlns:a16="http://schemas.microsoft.com/office/drawing/2014/main" id="{7A16B1C3-C91E-A47C-3345-AFD0FE713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24" y="1742252"/>
            <a:ext cx="6912217" cy="3904737"/>
          </a:xfrm>
          <a:prstGeom prst="rect">
            <a:avLst/>
          </a:prstGeom>
        </p:spPr>
      </p:pic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D07141D5-A57C-43F5-A655-5BA2D0D2A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D9DB1F97-BFF9-46CC-8EB4-BB63B98F1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88CAE6E3-39B4-4A16-97BC-9C376B9B7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108598"/>
            <a:ext cx="11409705" cy="833111"/>
          </a:xfrm>
        </p:spPr>
        <p:txBody>
          <a:bodyPr>
            <a:normAutofit/>
          </a:bodyPr>
          <a:lstStyle/>
          <a:p>
            <a:r>
              <a:rPr lang="en-US" altLang="th-TH" sz="44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Chapter 1 : The End</a:t>
            </a:r>
            <a:r>
              <a:rPr lang="th-TH" altLang="th-TH" sz="44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(</a:t>
            </a:r>
            <a:r>
              <a:rPr lang="en-US" altLang="th-TH" sz="44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Any Question?</a:t>
            </a:r>
            <a:r>
              <a:rPr lang="th-TH" altLang="th-TH" sz="44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03844350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A724824-68C2-1425-1970-A217ED6F47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altLang="th-TH" dirty="0">
                <a:solidFill>
                  <a:srgbClr val="6600FF"/>
                </a:solidFill>
              </a:rPr>
              <a:t>Waterfall model</a:t>
            </a:r>
          </a:p>
        </p:txBody>
      </p:sp>
      <p:pic>
        <p:nvPicPr>
          <p:cNvPr id="27651" name="Picture 3">
            <a:extLst>
              <a:ext uri="{FF2B5EF4-FFF2-40B4-BE49-F238E27FC236}">
                <a16:creationId xmlns:a16="http://schemas.microsoft.com/office/drawing/2014/main" id="{618CA080-EF0B-172F-0278-F60B0243A2E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1916833"/>
            <a:ext cx="7946521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36590C8-161F-DD94-EA2E-4D6F8A3B3D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altLang="th-TH">
                <a:solidFill>
                  <a:srgbClr val="6600FF"/>
                </a:solidFill>
              </a:rPr>
              <a:t>Waterfall model phases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8D5CDE2-DBA0-EDE7-1A9F-3112F727D6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GB" altLang="th-TH" sz="2400" dirty="0">
                <a:solidFill>
                  <a:schemeClr val="tx1"/>
                </a:solidFill>
              </a:rPr>
              <a:t>1. Requirements analysis and definition</a:t>
            </a:r>
          </a:p>
          <a:p>
            <a:r>
              <a:rPr lang="en-GB" altLang="th-TH" sz="2400" dirty="0">
                <a:solidFill>
                  <a:schemeClr val="tx1"/>
                </a:solidFill>
              </a:rPr>
              <a:t>2. System and software design</a:t>
            </a:r>
          </a:p>
          <a:p>
            <a:r>
              <a:rPr lang="en-GB" altLang="th-TH" sz="2400" dirty="0">
                <a:solidFill>
                  <a:schemeClr val="tx1"/>
                </a:solidFill>
              </a:rPr>
              <a:t>3. Implementation and unit testing</a:t>
            </a:r>
          </a:p>
          <a:p>
            <a:r>
              <a:rPr lang="en-GB" altLang="th-TH" sz="2400" dirty="0">
                <a:solidFill>
                  <a:schemeClr val="tx1"/>
                </a:solidFill>
              </a:rPr>
              <a:t>4. Integration and system testing</a:t>
            </a:r>
          </a:p>
          <a:p>
            <a:r>
              <a:rPr lang="en-GB" altLang="th-TH" sz="2400" dirty="0">
                <a:solidFill>
                  <a:schemeClr val="tx1"/>
                </a:solidFill>
              </a:rPr>
              <a:t>5. Operation and maintenance</a:t>
            </a:r>
          </a:p>
          <a:p>
            <a:r>
              <a:rPr lang="en-GB" altLang="th-TH" sz="2400" dirty="0">
                <a:solidFill>
                  <a:schemeClr val="tx1"/>
                </a:solidFill>
              </a:rPr>
              <a:t>	The drawback of the waterfall model is the difficulty of accommodating change after the process is underway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050">
            <a:extLst>
              <a:ext uri="{FF2B5EF4-FFF2-40B4-BE49-F238E27FC236}">
                <a16:creationId xmlns:a16="http://schemas.microsoft.com/office/drawing/2014/main" id="{2B96B914-E86C-C105-7565-C3C6023005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h-TH">
                <a:solidFill>
                  <a:srgbClr val="6600FF"/>
                </a:solidFill>
              </a:rPr>
              <a:t>Waterfall model problems</a:t>
            </a:r>
          </a:p>
        </p:txBody>
      </p:sp>
      <p:sp>
        <p:nvSpPr>
          <p:cNvPr id="92163" name="Rectangle 2051">
            <a:extLst>
              <a:ext uri="{FF2B5EF4-FFF2-40B4-BE49-F238E27FC236}">
                <a16:creationId xmlns:a16="http://schemas.microsoft.com/office/drawing/2014/main" id="{C32FA495-94C8-85BF-FEAB-E0F4F21123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altLang="th-TH" sz="2400" dirty="0"/>
              <a:t>1. Inflexible partitioning of the project into distinct stages</a:t>
            </a:r>
          </a:p>
          <a:p>
            <a:r>
              <a:rPr lang="en-GB" altLang="th-TH" sz="2400" dirty="0"/>
              <a:t>2. This makes it difficult to respond to changing customer requirements</a:t>
            </a:r>
          </a:p>
          <a:p>
            <a:r>
              <a:rPr lang="en-GB" altLang="th-TH" sz="2400" dirty="0"/>
              <a:t>	</a:t>
            </a:r>
            <a:r>
              <a:rPr lang="en-GB" altLang="th-TH" sz="2400" dirty="0">
                <a:solidFill>
                  <a:srgbClr val="FF0000"/>
                </a:solidFill>
              </a:rPr>
              <a:t>Therefore, this model is only appropriate when the requirements are well-understood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497BD705-277F-3F6F-A2FD-5BDCFF499D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altLang="th-TH">
                <a:solidFill>
                  <a:srgbClr val="00B050"/>
                </a:solidFill>
              </a:rPr>
              <a:t>Evolutionary development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759B56F-C48B-A642-DEEA-3658C41416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GB" altLang="th-TH" sz="2400" dirty="0"/>
              <a:t>Exploratory development </a:t>
            </a:r>
          </a:p>
          <a:p>
            <a:pPr lvl="1"/>
            <a:r>
              <a:rPr lang="en-GB" altLang="th-TH" sz="2000" dirty="0"/>
              <a:t>Objective is to work with customers and to evolve a final system from an initial outline specification. Should start with well-understood requirements </a:t>
            </a:r>
          </a:p>
          <a:p>
            <a:r>
              <a:rPr lang="en-GB" altLang="th-TH" sz="2400" dirty="0"/>
              <a:t>Throw-away prototyping</a:t>
            </a:r>
          </a:p>
          <a:p>
            <a:pPr lvl="1"/>
            <a:r>
              <a:rPr lang="en-GB" altLang="th-TH" sz="2000" dirty="0"/>
              <a:t>Objective is to understand the system requirements. Should start with poorly understood requirements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A44403B-B0AA-8051-C906-5835C966AC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altLang="th-TH">
                <a:solidFill>
                  <a:srgbClr val="00B050"/>
                </a:solidFill>
              </a:rPr>
              <a:t>Evolutionary development</a:t>
            </a:r>
          </a:p>
        </p:txBody>
      </p:sp>
      <p:pic>
        <p:nvPicPr>
          <p:cNvPr id="30723" name="Picture 3">
            <a:extLst>
              <a:ext uri="{FF2B5EF4-FFF2-40B4-BE49-F238E27FC236}">
                <a16:creationId xmlns:a16="http://schemas.microsoft.com/office/drawing/2014/main" id="{E8B19520-39DC-27E8-234C-27079F523D4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433" y="1737360"/>
            <a:ext cx="8001984" cy="421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1360</TotalTime>
  <Words>1614</Words>
  <Application>Microsoft Office PowerPoint</Application>
  <PresentationFormat>Widescreen</PresentationFormat>
  <Paragraphs>210</Paragraphs>
  <Slides>48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56" baseType="lpstr">
      <vt:lpstr>Arial</vt:lpstr>
      <vt:lpstr>Calibri</vt:lpstr>
      <vt:lpstr>Calibri Light</vt:lpstr>
      <vt:lpstr>SP SUAN DUSIT</vt:lpstr>
      <vt:lpstr>Wingdings</vt:lpstr>
      <vt:lpstr>Retrospect</vt:lpstr>
      <vt:lpstr>Microsoft Word 97 - 2003 Document</vt:lpstr>
      <vt:lpstr>Microsoft Word Document</vt:lpstr>
      <vt:lpstr>Chapter 3   Software Process and Other Models</vt:lpstr>
      <vt:lpstr>Outline of this presentation</vt:lpstr>
      <vt:lpstr>The software process</vt:lpstr>
      <vt:lpstr>Generic software process models</vt:lpstr>
      <vt:lpstr>Waterfall model</vt:lpstr>
      <vt:lpstr>Waterfall model phases</vt:lpstr>
      <vt:lpstr>Waterfall model problems</vt:lpstr>
      <vt:lpstr>Evolutionary development</vt:lpstr>
      <vt:lpstr>Evolutionary development</vt:lpstr>
      <vt:lpstr>Evolutionary development</vt:lpstr>
      <vt:lpstr>Formal systems development</vt:lpstr>
      <vt:lpstr>Formal systems development</vt:lpstr>
      <vt:lpstr>Formal transformations</vt:lpstr>
      <vt:lpstr>Formal systems development</vt:lpstr>
      <vt:lpstr>Reuse-oriented development</vt:lpstr>
      <vt:lpstr>Reuse-oriented development</vt:lpstr>
      <vt:lpstr>Process iteration</vt:lpstr>
      <vt:lpstr>Incremental development</vt:lpstr>
      <vt:lpstr>Incremental development</vt:lpstr>
      <vt:lpstr>Incremental development advantages</vt:lpstr>
      <vt:lpstr>Extreme programming</vt:lpstr>
      <vt:lpstr>Spiral development</vt:lpstr>
      <vt:lpstr>Spiral model of the software process</vt:lpstr>
      <vt:lpstr>Spiral model sectors</vt:lpstr>
      <vt:lpstr>Software specification</vt:lpstr>
      <vt:lpstr>The requirements engineering process</vt:lpstr>
      <vt:lpstr>Software design and implementation</vt:lpstr>
      <vt:lpstr>Design process activities</vt:lpstr>
      <vt:lpstr>The software design process</vt:lpstr>
      <vt:lpstr>Design methods</vt:lpstr>
      <vt:lpstr>Programming and debugging</vt:lpstr>
      <vt:lpstr>The debugging process</vt:lpstr>
      <vt:lpstr>Software validation</vt:lpstr>
      <vt:lpstr>The testing process</vt:lpstr>
      <vt:lpstr>Testing stages</vt:lpstr>
      <vt:lpstr>Testing phases</vt:lpstr>
      <vt:lpstr>Software evolution</vt:lpstr>
      <vt:lpstr>System evolution</vt:lpstr>
      <vt:lpstr>Automated process support (CASE)</vt:lpstr>
      <vt:lpstr>Case technology</vt:lpstr>
      <vt:lpstr>CASE classification</vt:lpstr>
      <vt:lpstr>Functional tool classification</vt:lpstr>
      <vt:lpstr>Activity-based classification</vt:lpstr>
      <vt:lpstr>CASE integration</vt:lpstr>
      <vt:lpstr>Tools, workbenches, environments</vt:lpstr>
      <vt:lpstr>Key points</vt:lpstr>
      <vt:lpstr>Key points</vt:lpstr>
      <vt:lpstr>Chapter 1 : The End (Any Question?)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Software Development</dc:title>
  <dc:creator>Somnuk Keretho</dc:creator>
  <cp:lastModifiedBy>Juthawut Chantaramalee</cp:lastModifiedBy>
  <cp:revision>145</cp:revision>
  <dcterms:created xsi:type="dcterms:W3CDTF">1997-11-07T14:07:18Z</dcterms:created>
  <dcterms:modified xsi:type="dcterms:W3CDTF">2025-02-06T05:37:22Z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sk@nontri.ku.ac.th</vt:lpwstr>
  </property>
  <property fmtid="{D5CDD505-2E9C-101B-9397-08002B2CF9AE}" pid="8" name="HomePage">
    <vt:lpwstr>http://www.cpe.ku.ac.th/~sk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D:\204541</vt:lpwstr>
  </property>
</Properties>
</file>